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</p:sldMasterIdLst>
  <p:notesMasterIdLst>
    <p:notesMasterId r:id="rId26"/>
  </p:notesMasterIdLst>
  <p:sldIdLst>
    <p:sldId id="256" r:id="rId6"/>
    <p:sldId id="616" r:id="rId7"/>
    <p:sldId id="312" r:id="rId8"/>
    <p:sldId id="625" r:id="rId9"/>
    <p:sldId id="622" r:id="rId10"/>
    <p:sldId id="632" r:id="rId11"/>
    <p:sldId id="633" r:id="rId12"/>
    <p:sldId id="626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17" r:id="rId23"/>
    <p:sldId id="629" r:id="rId24"/>
    <p:sldId id="620" r:id="rId25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Helvetica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80552" autoAdjust="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pe\Desktop\InProgr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pe\Desktop\InProgre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Social Determinants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E8-4D85-8A43-D00301CEF2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E8-4D85-8A43-D00301CEF2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E8-4D85-8A43-D00301CEF2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E8-4D85-8A43-D00301CEF2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E8-4D85-8A43-D00301CEF2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E8-4D85-8A43-D00301CEF2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Sheet5!$O$1:$O$6</c:f>
              <c:strCache>
                <c:ptCount val="6"/>
                <c:pt idx="0">
                  <c:v>Community  and Social Context</c:v>
                </c:pt>
                <c:pt idx="1">
                  <c:v>Economic Stability</c:v>
                </c:pt>
                <c:pt idx="2">
                  <c:v>Education</c:v>
                </c:pt>
                <c:pt idx="3">
                  <c:v>Food</c:v>
                </c:pt>
                <c:pt idx="4">
                  <c:v>Healthcare System</c:v>
                </c:pt>
                <c:pt idx="5">
                  <c:v>Neighborhood and Physical Environment</c:v>
                </c:pt>
              </c:strCache>
            </c:strRef>
          </c:cat>
          <c:val>
            <c:numRef>
              <c:f>Sheet5!$P$1:$P$6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8E8-4D85-8A43-D00301CEF20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Priorities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DC-4CAB-A808-3AB367EE68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DC-4CAB-A808-3AB367EE68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DC-4CAB-A808-3AB367EE68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DC-4CAB-A808-3AB367EE68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DC-4CAB-A808-3AB367EE68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Sheet5!$R$1:$R$5</c:f>
              <c:strCache>
                <c:ptCount val="5"/>
                <c:pt idx="0">
                  <c:v>Prevent Chronic Disease</c:v>
                </c:pt>
                <c:pt idx="1">
                  <c:v>Prevent Communicable Diseases</c:v>
                </c:pt>
                <c:pt idx="2">
                  <c:v>Promote a Healthy and Safe Environment</c:v>
                </c:pt>
                <c:pt idx="3">
                  <c:v>Promote Healthy Women, Infants and Children</c:v>
                </c:pt>
                <c:pt idx="4">
                  <c:v>Promote Well-Being and Prevent Mental and Substance Use Disorders</c:v>
                </c:pt>
              </c:strCache>
            </c:strRef>
          </c:cat>
          <c:val>
            <c:numRef>
              <c:f>Sheet5!$S$1:$S$5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FDC-4CAB-A808-3AB367EE68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4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2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7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3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1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4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healthcollab.org/member-resources/data-resourc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y.gov/statistics/community/minority/county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ealth.ny.gov/statistics/chac/perinatal/" TargetMode="External"/><Relationship Id="rId5" Type="http://schemas.openxmlformats.org/officeDocument/2006/relationships/hyperlink" Target="https://www.health.ny.gov/asthmadashboard" TargetMode="External"/><Relationship Id="rId4" Type="http://schemas.openxmlformats.org/officeDocument/2006/relationships/hyperlink" Target="https://www.health.ny.gov/MCHdashboa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data-resour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CHNA 2022 Work Group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Monthly Meeting – May 3,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D1D5C-AABA-4C7C-80BA-00E97A98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733204" cy="16002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Introduction and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7D4A5C-A2E5-4F8D-BD89-28F49E5F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03E209-1469-494F-A108-78EC7CB7A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Long Island Health Collaborative, Nassau and Suffolk County Health Departments, and Long Island Hospitals are conducting a Community Health Needs Assessment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Key informants from community-based organizations across Long Island had answered a previous health needs survey and expressed interest in developing further discussion and sharing their expertise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66D5B5-B447-4B98-8166-6BCCB59E0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99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C0F6F4-F30C-444D-8497-5D9A10FB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894115" cy="16002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Purpose Statement and Research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91759A-84EE-467C-A7A7-26E441797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40882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The purpose of this interview project was to identify key themes highlighting the most pressing health issues facing Long Island’s populace. Key informants from a variety of community-based organizations were interviewed and asked to identify health and social barriers and how they could be overcome for the population served</a:t>
            </a:r>
          </a:p>
          <a:p>
            <a:endParaRPr lang="en-US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What are the predominant health issues and barriers affecting Long Islanders?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7B5466-8D28-4E69-8E5F-16B98465D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31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0D109B-E6C1-4FA0-B4EF-C28296EC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C9EE3B-1F65-415C-9A0F-BF9A6E3EC5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Interview Structure: Grounded Theory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Participants provide accounts of first-hand experience with the subject inquired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Interview instrument provides a mixture of open-ended response and rigid selection to invite participants to respond within a focused 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Researcher reviews the interview data collected; ideas and concepts become apparent and consistent and dominant themes surface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These themes are tagged as “codes”; additional collection and re-review of data can group codes into higher-level concepts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Additional themes drawn from the Kaiser Family Foundation Social Determinants of Health six domains and the five New York State Prevention Agenda Priorities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2B58D6-0816-475C-87A6-D84655F64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Sampling 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Purposeful sampling: sending out surveys to key informants from CBOs who have knowledge and experience with Long Island’s healthcare landscape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20 informants expressed interest in being interviewed and were contacted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Consistent outreach and follow-through yielded 12 informants to fully proceed to the interview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Interviews were conducted between February 23</a:t>
            </a:r>
            <a:r>
              <a:rPr lang="en-US" sz="1600" baseline="30000" dirty="0">
                <a:solidFill>
                  <a:srgbClr val="002060"/>
                </a:solidFill>
                <a:latin typeface="Trebuchet MS" panose="020B0603020202020204" pitchFamily="34" charset="0"/>
              </a:rPr>
              <a:t>rd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, 2022 to March 4</a:t>
            </a:r>
            <a:r>
              <a:rPr lang="en-US" sz="1600" baseline="30000" dirty="0">
                <a:solidFill>
                  <a:srgbClr val="002060"/>
                </a:solidFill>
                <a:latin typeface="Trebuchet MS" panose="020B0603020202020204" pitchFamily="34" charset="0"/>
              </a:rPr>
              <a:t>th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, 2022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480C50-BACE-4EE8-AAB0-365E2E23B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30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F79D8-6FA3-4C6B-A92A-F4AAA320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23" y="38826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Interview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92FB84-7CD1-4A73-B22C-33D1641A5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Data Collection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BE9110-7509-436D-AC38-1360FD0589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Participation was voluntary</a:t>
            </a:r>
          </a:p>
          <a:p>
            <a:r>
              <a:rPr lang="en-US" sz="1600" dirty="0">
                <a:solidFill>
                  <a:srgbClr val="002060"/>
                </a:solidFill>
              </a:rPr>
              <a:t>Responses confidential</a:t>
            </a:r>
          </a:p>
          <a:p>
            <a:r>
              <a:rPr lang="en-US" sz="1600" dirty="0">
                <a:solidFill>
                  <a:srgbClr val="002060"/>
                </a:solidFill>
              </a:rPr>
              <a:t>Interview was conducted and recorded via Zoom with two interviewers</a:t>
            </a:r>
          </a:p>
          <a:p>
            <a:r>
              <a:rPr lang="en-US" sz="1600" dirty="0">
                <a:solidFill>
                  <a:srgbClr val="002060"/>
                </a:solidFill>
              </a:rPr>
              <a:t>Audio recordings were transcribed and uploaded to Atlas TI for analysis with interviewee permission</a:t>
            </a:r>
          </a:p>
          <a:p>
            <a:r>
              <a:rPr lang="en-US" sz="1600" dirty="0">
                <a:solidFill>
                  <a:srgbClr val="002060"/>
                </a:solidFill>
              </a:rPr>
              <a:t>Transcripts were cross-examined between each other to observe similarities and differences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Common themes in all transcripts were identified and coded, with the codes derived via grounded theory as they were presenting themselves in the text</a:t>
            </a:r>
          </a:p>
          <a:p>
            <a:r>
              <a:rPr lang="en-US" sz="1600" dirty="0">
                <a:solidFill>
                  <a:srgbClr val="002060"/>
                </a:solidFill>
              </a:rPr>
              <a:t>Codes were also informed by New York State’s Prevention Agenda and the Kaiser Family Foundation Social Determinants of Health six domains</a:t>
            </a:r>
          </a:p>
          <a:p>
            <a:r>
              <a:rPr lang="en-US" sz="1600" dirty="0">
                <a:solidFill>
                  <a:srgbClr val="002060"/>
                </a:solidFill>
              </a:rPr>
              <a:t>Information from the interviews was aggregated and a comprehensive report was produced</a:t>
            </a:r>
            <a:endParaRPr lang="en-US" sz="1600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69B2AA98-8879-49F8-883D-193C40188D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3536188"/>
              </p:ext>
            </p:extLst>
          </p:nvPr>
        </p:nvGraphicFramePr>
        <p:xfrm>
          <a:off x="6203597" y="1915333"/>
          <a:ext cx="5183188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="" xmlns:a16="http://schemas.microsoft.com/office/drawing/2014/main" val="381919021"/>
                    </a:ext>
                  </a:extLst>
                </a:gridCol>
                <a:gridCol w="2591594">
                  <a:extLst>
                    <a:ext uri="{9D8B030D-6E8A-4147-A177-3AD203B41FA5}">
                      <a16:colId xmlns="" xmlns:a16="http://schemas.microsoft.com/office/drawing/2014/main" val="4263392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7466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1. Please describe your organization.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lphaUcPeriod"/>
                      </a:pPr>
                      <a:r>
                        <a:rPr lang="en-US" sz="800" dirty="0"/>
                        <a:t>Describe your role in the organization</a:t>
                      </a:r>
                    </a:p>
                    <a:p>
                      <a:pPr marL="228600" indent="-228600">
                        <a:buAutoNum type="alphaUcPeriod"/>
                      </a:pPr>
                      <a:r>
                        <a:rPr lang="en-US" sz="800" dirty="0"/>
                        <a:t>What specific services does your organization provide?</a:t>
                      </a:r>
                    </a:p>
                    <a:p>
                      <a:pPr marL="228600" indent="-228600">
                        <a:buAutoNum type="alphaUcPeriod"/>
                      </a:pPr>
                      <a:r>
                        <a:rPr lang="en-US" sz="800" dirty="0"/>
                        <a:t>Who is the target population?</a:t>
                      </a:r>
                    </a:p>
                    <a:p>
                      <a:pPr marL="228600" indent="-228600">
                        <a:buAutoNum type="alphaUcPeriod"/>
                      </a:pPr>
                      <a:r>
                        <a:rPr lang="en-US" sz="800" dirty="0"/>
                        <a:t>Describe the services your organization provides to minority populations</a:t>
                      </a:r>
                    </a:p>
                    <a:p>
                      <a:pPr marL="228600" indent="-228600">
                        <a:buAutoNum type="alphaUcPeriod"/>
                      </a:pPr>
                      <a:r>
                        <a:rPr lang="en-US" sz="800" dirty="0"/>
                        <a:t>…to low-income</a:t>
                      </a:r>
                    </a:p>
                    <a:p>
                      <a:pPr marL="228600" indent="-228600">
                        <a:buAutoNum type="alphaUcPeriod"/>
                      </a:pPr>
                      <a:r>
                        <a:rPr lang="en-US" sz="800" dirty="0"/>
                        <a:t>…to uninsured</a:t>
                      </a:r>
                    </a:p>
                    <a:p>
                      <a:pPr marL="228600" indent="-228600">
                        <a:buAutoNum type="alphaUcPeriod"/>
                      </a:pPr>
                      <a:r>
                        <a:rPr lang="en-US" sz="800" dirty="0"/>
                        <a:t>…to other specific populations?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418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Many factors affect the health care community members receive. Of the Kaiser Family Foundation Social Determinants of Health, which 3 most affect the healthcare of the community members you serve?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Economic Stability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Neighborhood and Physical Environment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Education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Food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Community and Social Context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Healthcare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882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Please elaborate on why you chose those three determinants, and elaborate on how they affect the community you serve.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[open ended response]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718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Of the three social determinants you identified, which are essentially barriers to care, what strategies do you recommend for overcoming these barriers? 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[open ended response]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188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The current New York State Department of Health Prevention Agenda has identified 5 health issues to address. Please choose your top 2 priorities for the community you serve.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700" dirty="0"/>
                        <a:t>Prevent Chronic Disease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700" dirty="0"/>
                        <a:t>Promote a Healthy and Safe Environment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700" dirty="0"/>
                        <a:t>Promote Healthy Women, Infants and Children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700" dirty="0"/>
                        <a:t>Promote Well-Being and Prevent Mental and Substance Abuse Disorders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700" dirty="0"/>
                        <a:t>Prevent Communicable Diseases (Vaccine-Preventable Diseases, HIV, STIs, HCV, Antibiotic Resistance and Healthcare Associated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742397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EF8A67-F41B-4667-B181-B35B5A2E0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F37B90-601E-4E1D-964F-F785E2D94B23}"/>
              </a:ext>
            </a:extLst>
          </p:cNvPr>
          <p:cNvSpPr txBox="1"/>
          <p:nvPr/>
        </p:nvSpPr>
        <p:spPr>
          <a:xfrm>
            <a:off x="6096000" y="1629917"/>
            <a:ext cx="26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Interview Instrument</a:t>
            </a:r>
          </a:p>
        </p:txBody>
      </p:sp>
    </p:spTree>
    <p:extLst>
      <p:ext uri="{BB962C8B-B14F-4D97-AF65-F5344CB8AC3E}">
        <p14:creationId xmlns:p14="http://schemas.microsoft.com/office/powerpoint/2010/main" val="59160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A1BE3-49C6-459C-90AE-7BFDAF35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Interview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3652D-0338-42F4-947F-0519DAB75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2319B8-0A55-41C0-84C9-0F2E703FA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Common Themes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19F1912-282B-4EF8-9ED5-2627A54A73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Mental health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“We don’t have enough organizations who are qualified providers of [mental health] services to actually offer them. We don’t have enough people who are qualified in our system to actually provide the services”</a:t>
            </a:r>
          </a:p>
          <a:p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Financial insecurity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“It’s not true that people can live on $15 an hour, I mean let’s just get right down to the basics […] but if we look at the poverty uptick in Nassau County you know that the percentage of poverty in Nassau County is through the roof.” </a:t>
            </a: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Education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“Education on all levels is critical, both as an adult and traditional K through 12, is the key to both a community’s survival and personal success”</a:t>
            </a:r>
          </a:p>
          <a:p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Barriers to healthcare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“You’re not thinking about your mammogram if you don’t have food to eat. We try to remove whatever barrier is preventing you from getting the health care that you need”</a:t>
            </a:r>
          </a:p>
          <a:p>
            <a:pPr lvl="1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682677-2DC7-455E-A8F2-05B733A5B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48710863-EDDE-41AB-AC4F-13438DADB1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32259"/>
              </p:ext>
            </p:extLst>
          </p:nvPr>
        </p:nvGraphicFramePr>
        <p:xfrm>
          <a:off x="1205639" y="2505073"/>
          <a:ext cx="4426084" cy="3695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042">
                  <a:extLst>
                    <a:ext uri="{9D8B030D-6E8A-4147-A177-3AD203B41FA5}">
                      <a16:colId xmlns="" xmlns:a16="http://schemas.microsoft.com/office/drawing/2014/main" val="3742309330"/>
                    </a:ext>
                  </a:extLst>
                </a:gridCol>
                <a:gridCol w="2213042">
                  <a:extLst>
                    <a:ext uri="{9D8B030D-6E8A-4147-A177-3AD203B41FA5}">
                      <a16:colId xmlns="" xmlns:a16="http://schemas.microsoft.com/office/drawing/2014/main" val="98628230"/>
                    </a:ext>
                  </a:extLst>
                </a:gridCol>
              </a:tblGrid>
              <a:tr h="1626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Primary Domain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Sub-domain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720805660"/>
                  </a:ext>
                </a:extLst>
              </a:tr>
              <a:tr h="127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Access/Barriers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Location, Qualify, Transportation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2347159480"/>
                  </a:ext>
                </a:extLst>
              </a:tr>
              <a:tr h="395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Chronic Disease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Cancer, Cardiovascular, HIV, HPV, Hypertension, Obesity, Oral Health, Immunization, Physical Activity, Vaccination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46588037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Culture/Language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Culture, Ethnicity, Language, Minority, Race, Similarity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304905364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Economics/Financial Security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Cost of living, Inflation, Economics, Expenditures, Expenses, Money, Unaffordable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113764490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Education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College, High School, Knowledge, Literacy, Vocational School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599591151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Environment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Air Quality, Biking, Injury, Location, Physical Environment, Road Quality, Traffic, Safety, Walk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3022597091"/>
                  </a:ext>
                </a:extLst>
              </a:tr>
              <a:tr h="127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Food Insecurity/Nutrition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Cooking, Food Desert, Nutrition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895180562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Inequality/Disparities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Elderly, Homeless, Racism, Red-Lining, Unemployed, Veteran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600303943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Infrastructure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Healthcare, Hospital, Insurance, System, Tax, Technology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103346858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Legislation/Government/Federal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Federal, Government, Lobbying, Medicaid, Medicare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332825976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Mental Health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Depression, Hopeless, Mental illness, Psychiatric, Psychotic, Stigma, Stress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3702772943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Programs and Services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Application, Initiative, Partnership, Program, Project, Service, Solution, Volunteer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196078360"/>
                  </a:ext>
                </a:extLst>
              </a:tr>
              <a:tr h="127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Substance Abuse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Addiction, Alcohol, Heroin, Opioids, Treatment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2248323122"/>
                  </a:ext>
                </a:extLst>
              </a:tr>
              <a:tr h="127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Support Groups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Empowerment, Outreach, Support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1632932472"/>
                  </a:ext>
                </a:extLst>
              </a:tr>
              <a:tr h="261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Women+Infants+Children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Baby, Child, Childcare, Maternal Mortality, Mother, Women, Reproductive Health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="" xmlns:a16="http://schemas.microsoft.com/office/drawing/2014/main" val="223961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84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2F53E7-CB02-4CC7-A59E-6D96536E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05" y="616919"/>
            <a:ext cx="3932237" cy="57892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EDFBCF-5AD6-4D6F-AEC0-CFFB69FCB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4F1794-EB92-A0D0-FFCD-C03F7A86DB18}"/>
              </a:ext>
            </a:extLst>
          </p:cNvPr>
          <p:cNvSpPr txBox="1"/>
          <p:nvPr/>
        </p:nvSpPr>
        <p:spPr>
          <a:xfrm>
            <a:off x="799605" y="1300878"/>
            <a:ext cx="5296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All participants talked about their roles and organizational objectives with enthusiasm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All participants provided their expertise regarding the social determinants of health most impacting Long Island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All participants expressed what they would like to see improved about Long Island’s social and healthcare landscape and additional goals moving forward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D20A589-2B9E-F56F-F11F-A0A62F2C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54B6E12-0A66-9748-07A9-ABB808E1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59" y="4344618"/>
            <a:ext cx="7921028" cy="20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FE505C-BA3A-0C90-D0FF-EF9C6273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Discussion, Experience and Reflection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4D2C9E-F3CA-FDF8-A3C7-2EDF4EE3F1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Learned much about the interviewing process, along with the Long Island Health Collaborative’s operations and goals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More comfortable with the process of qualitative research, and the grounded theory of qualitative research and data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More informed about Long Island’s healthcare and economic landscape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Learned about the Kaiser Family Foundation’s Social Determinants of Health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BA36CA-C6B6-54C0-DBC9-EB011C3D1F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CFD12E-E39E-6E97-F981-406D3D1A3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41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CBO Survey Quantitative Analysis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396614"/>
            <a:ext cx="10202090" cy="39415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 dirty="0" smtClean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0819" y="1631852"/>
            <a:ext cx="10202090" cy="427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endParaRPr lang="en-US" sz="2000" dirty="0" smtClean="0">
              <a:latin typeface="Helvetica" pitchFamily="2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9CB0D728-6998-4D62-88BA-903C4813F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692010"/>
              </p:ext>
            </p:extLst>
          </p:nvPr>
        </p:nvGraphicFramePr>
        <p:xfrm>
          <a:off x="736914" y="2274429"/>
          <a:ext cx="531495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C3CCBF6-8D2E-4BF6-91B0-CE522CE1B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545676"/>
              </p:ext>
            </p:extLst>
          </p:nvPr>
        </p:nvGraphicFramePr>
        <p:xfrm>
          <a:off x="5644309" y="2183941"/>
          <a:ext cx="5629275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50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CBO Survey Quantitative Analysis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396614"/>
            <a:ext cx="10202090" cy="39415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 dirty="0" smtClean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0819" y="1631852"/>
            <a:ext cx="10202090" cy="427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endParaRPr lang="en-US" sz="2000" dirty="0" smtClean="0"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45 total r</a:t>
            </a:r>
            <a:r>
              <a:rPr lang="en-US" sz="2400" dirty="0" smtClean="0">
                <a:latin typeface="Helvetica" pitchFamily="2" charset="0"/>
              </a:rPr>
              <a:t>esponses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Analysis complete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Available on </a:t>
            </a:r>
            <a:r>
              <a:rPr lang="en-US" dirty="0">
                <a:latin typeface="Helvetica" pitchFamily="2" charset="0"/>
              </a:rPr>
              <a:t>LIHC website </a:t>
            </a:r>
            <a:r>
              <a:rPr lang="en-US" dirty="0">
                <a:latin typeface="Helvetica" pitchFamily="2" charset="0"/>
                <a:hlinkClick r:id="rId4"/>
              </a:rPr>
              <a:t>https://</a:t>
            </a:r>
            <a:r>
              <a:rPr lang="en-US" dirty="0" smtClean="0">
                <a:latin typeface="Helvetica" pitchFamily="2" charset="0"/>
                <a:hlinkClick r:id="rId4"/>
              </a:rPr>
              <a:t>www.lihealthcollab.org/member-resources/data-resources</a:t>
            </a:r>
            <a:r>
              <a:rPr lang="en-US" dirty="0" smtClean="0">
                <a:latin typeface="Helvetica" pitchFamily="2" charset="0"/>
              </a:rPr>
              <a:t> </a:t>
            </a:r>
            <a:endParaRPr lang="en-US" sz="2400" dirty="0" smtClean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Next Steps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900954"/>
            <a:ext cx="10202090" cy="5008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CHNA due December 2022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Template coming in June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2119889"/>
            <a:ext cx="8973109" cy="378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</a:t>
            </a:r>
            <a:r>
              <a:rPr lang="en-US" sz="2600" b="1" dirty="0">
                <a:latin typeface="Helvetica" pitchFamily="2" charset="0"/>
              </a:rPr>
              <a:t>you for joining us! </a:t>
            </a:r>
            <a:endParaRPr lang="en-US" sz="2600" b="1" dirty="0" smtClean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</a:rPr>
              <a:t>Please </a:t>
            </a:r>
            <a:r>
              <a:rPr lang="en-US" sz="2600" dirty="0">
                <a:latin typeface="Helvetica" pitchFamily="2" charset="0"/>
              </a:rPr>
              <a:t>share your name and what organization you are representing in the chat box.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386417">
            <a:off x="7367755" y="431405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CHS</a:t>
            </a:r>
            <a:endParaRPr lang="en-US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Discussion, Questions, etc.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202090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vetica" pitchFamily="2" charset="0"/>
              </a:rPr>
              <a:t>Questions, comments, concerns?</a:t>
            </a:r>
            <a:endParaRPr lang="en-US" sz="3000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Agenda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98419" y="1661048"/>
            <a:ext cx="10555381" cy="3888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dirty="0" smtClean="0">
                <a:latin typeface="Helvetica" pitchFamily="2" charset="0"/>
              </a:rPr>
              <a:t>Welcome </a:t>
            </a:r>
            <a:r>
              <a:rPr lang="en-US" sz="1800" dirty="0">
                <a:latin typeface="Helvetica" pitchFamily="2" charset="0"/>
              </a:rPr>
              <a:t>and Introductions</a:t>
            </a:r>
          </a:p>
          <a:p>
            <a:pPr lvl="0" algn="l"/>
            <a:r>
              <a:rPr lang="en-US" sz="1800" dirty="0" smtClean="0">
                <a:latin typeface="Helvetica" pitchFamily="2" charset="0"/>
              </a:rPr>
              <a:t>Timeline</a:t>
            </a:r>
            <a:endParaRPr lang="en-US" sz="1800" dirty="0">
              <a:latin typeface="Helvetica" pitchFamily="2" charset="0"/>
            </a:endParaRPr>
          </a:p>
          <a:p>
            <a:pPr lvl="0" algn="l"/>
            <a:r>
              <a:rPr lang="en-US" sz="1800" dirty="0" smtClean="0">
                <a:latin typeface="Helvetica" pitchFamily="2" charset="0"/>
              </a:rPr>
              <a:t>Regional </a:t>
            </a:r>
            <a:r>
              <a:rPr lang="en-US" sz="1800" dirty="0">
                <a:latin typeface="Helvetica" pitchFamily="2" charset="0"/>
              </a:rPr>
              <a:t>Priorities</a:t>
            </a:r>
          </a:p>
          <a:p>
            <a:pPr lvl="0" algn="l"/>
            <a:r>
              <a:rPr lang="en-US" sz="1800" dirty="0" smtClean="0">
                <a:latin typeface="Helvetica" pitchFamily="2" charset="0"/>
              </a:rPr>
              <a:t>NYSDOH </a:t>
            </a:r>
            <a:r>
              <a:rPr lang="en-US" sz="1800" dirty="0">
                <a:latin typeface="Helvetica" pitchFamily="2" charset="0"/>
              </a:rPr>
              <a:t>Resources</a:t>
            </a:r>
          </a:p>
          <a:p>
            <a:pPr lvl="0" algn="l"/>
            <a:r>
              <a:rPr lang="en-US" sz="1800" dirty="0" smtClean="0">
                <a:latin typeface="Helvetica" pitchFamily="2" charset="0"/>
              </a:rPr>
              <a:t>CHAS </a:t>
            </a:r>
            <a:r>
              <a:rPr lang="en-US" sz="1800" dirty="0">
                <a:latin typeface="Helvetica" pitchFamily="2" charset="0"/>
              </a:rPr>
              <a:t>Data</a:t>
            </a:r>
          </a:p>
          <a:p>
            <a:pPr lvl="0" algn="l"/>
            <a:r>
              <a:rPr lang="en-US" sz="1800" dirty="0" smtClean="0">
                <a:latin typeface="Helvetica" pitchFamily="2" charset="0"/>
              </a:rPr>
              <a:t>CBO </a:t>
            </a:r>
            <a:r>
              <a:rPr lang="en-US" sz="1800" dirty="0">
                <a:latin typeface="Helvetica" pitchFamily="2" charset="0"/>
              </a:rPr>
              <a:t>Key Informant Interview Qualitative Analysis Presentation</a:t>
            </a:r>
          </a:p>
          <a:p>
            <a:pPr lvl="0" algn="l"/>
            <a:r>
              <a:rPr lang="en-US" sz="1800" dirty="0" smtClean="0">
                <a:latin typeface="Helvetica" pitchFamily="2" charset="0"/>
              </a:rPr>
              <a:t>Next </a:t>
            </a:r>
            <a:r>
              <a:rPr lang="en-US" sz="1800" dirty="0">
                <a:latin typeface="Helvetica" pitchFamily="2" charset="0"/>
              </a:rPr>
              <a:t>Steps</a:t>
            </a:r>
          </a:p>
          <a:p>
            <a:pPr lvl="0" algn="l"/>
            <a:r>
              <a:rPr lang="en-US" sz="1800" dirty="0" smtClean="0">
                <a:latin typeface="Helvetica" pitchFamily="2" charset="0"/>
              </a:rPr>
              <a:t>Discussion</a:t>
            </a:r>
            <a:r>
              <a:rPr lang="en-US" sz="1800" dirty="0">
                <a:latin typeface="Helvetica" pitchFamily="2" charset="0"/>
              </a:rPr>
              <a:t>, Questions, </a:t>
            </a:r>
            <a:r>
              <a:rPr lang="en-US" sz="1800" dirty="0" smtClean="0">
                <a:latin typeface="Helvetica" pitchFamily="2" charset="0"/>
              </a:rPr>
              <a:t>Concerns</a:t>
            </a:r>
            <a:endParaRPr lang="en-US" sz="18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ular Callout 37"/>
          <p:cNvSpPr/>
          <p:nvPr/>
        </p:nvSpPr>
        <p:spPr>
          <a:xfrm>
            <a:off x="6231189" y="1462598"/>
            <a:ext cx="2467372" cy="895880"/>
          </a:xfrm>
          <a:prstGeom prst="wedgeRectCallout">
            <a:avLst>
              <a:gd name="adj1" fmla="val -22366"/>
              <a:gd name="adj2" fmla="val 1732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 rot="10800000">
            <a:off x="1198261" y="4463650"/>
            <a:ext cx="2467372" cy="895880"/>
          </a:xfrm>
          <a:prstGeom prst="wedgeRectCallout">
            <a:avLst>
              <a:gd name="adj1" fmla="val -61763"/>
              <a:gd name="adj2" fmla="val 163803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85279" y="493220"/>
            <a:ext cx="11266581" cy="1226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Timeline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77726" y="1682852"/>
            <a:ext cx="10003333" cy="357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1800" dirty="0" smtClean="0">
              <a:latin typeface="Helvetic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983650" y="3283528"/>
            <a:ext cx="8224700" cy="719536"/>
            <a:chOff x="1988426" y="3283528"/>
            <a:chExt cx="8224700" cy="719536"/>
          </a:xfrm>
        </p:grpSpPr>
        <p:grpSp>
          <p:nvGrpSpPr>
            <p:cNvPr id="22" name="Group 21"/>
            <p:cNvGrpSpPr/>
            <p:nvPr/>
          </p:nvGrpSpPr>
          <p:grpSpPr>
            <a:xfrm>
              <a:off x="2116582" y="3283528"/>
              <a:ext cx="7958836" cy="290945"/>
              <a:chOff x="3102864" y="3103416"/>
              <a:chExt cx="7958836" cy="290945"/>
            </a:xfrm>
          </p:grpSpPr>
          <p:cxnSp>
            <p:nvCxnSpPr>
              <p:cNvPr id="6" name="Straight Connector 5"/>
              <p:cNvCxnSpPr>
                <a:stCxn id="7" idx="2"/>
                <a:endCxn id="19" idx="6"/>
              </p:cNvCxnSpPr>
              <p:nvPr/>
            </p:nvCxnSpPr>
            <p:spPr>
              <a:xfrm>
                <a:off x="3102864" y="3241962"/>
                <a:ext cx="7958836" cy="13854"/>
              </a:xfrm>
              <a:prstGeom prst="line">
                <a:avLst/>
              </a:prstGeom>
              <a:ln w="76200">
                <a:solidFill>
                  <a:srgbClr val="19A9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3102864" y="3103416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97151" y="3117269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97366" y="3103417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391653" y="3117269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85940" y="3117270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588131" y="3117270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686370" y="3103418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784609" y="3117270"/>
                <a:ext cx="277091" cy="277091"/>
              </a:xfrm>
              <a:prstGeom prst="ellipse">
                <a:avLst/>
              </a:prstGeom>
              <a:solidFill>
                <a:srgbClr val="19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9A9E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988426" y="3725549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DEC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1189" y="3725547"/>
              <a:ext cx="713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JAN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82928" y="3725549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FEB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13281" y="3725547"/>
              <a:ext cx="602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MAR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77430" y="3726065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APR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02182" y="3725547"/>
              <a:ext cx="674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MAY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66004" y="3725548"/>
              <a:ext cx="533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JUN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0618" y="3725547"/>
              <a:ext cx="552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Montserrat" panose="00000500000000000000" pitchFamily="2" charset="0"/>
                </a:rPr>
                <a:t>JUL</a:t>
              </a:r>
              <a:endParaRPr lang="en-US" sz="1200" b="1" dirty="0">
                <a:latin typeface="Montserrat" panose="00000500000000000000" pitchFamily="2" charset="0"/>
              </a:endParaRPr>
            </a:p>
          </p:txBody>
        </p:sp>
      </p:grpSp>
      <p:sp>
        <p:nvSpPr>
          <p:cNvPr id="35" name="Rectangular Callout 34"/>
          <p:cNvSpPr/>
          <p:nvPr/>
        </p:nvSpPr>
        <p:spPr>
          <a:xfrm rot="10800000">
            <a:off x="4044681" y="4463650"/>
            <a:ext cx="2467372" cy="895880"/>
          </a:xfrm>
          <a:prstGeom prst="wedgeRectCallout">
            <a:avLst>
              <a:gd name="adj1" fmla="val -46908"/>
              <a:gd name="adj2" fmla="val 167283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70698" y="4625192"/>
            <a:ext cx="237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CBO surveys all back by mid January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 rot="10800000">
            <a:off x="9483012" y="4469640"/>
            <a:ext cx="2467372" cy="895880"/>
          </a:xfrm>
          <a:prstGeom prst="wedgeRectCallout">
            <a:avLst>
              <a:gd name="adj1" fmla="val -19088"/>
              <a:gd name="adj2" fmla="val 168966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904977" y="4629065"/>
            <a:ext cx="237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Full CHNA due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December 2022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60863" y="4535961"/>
            <a:ext cx="2235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pitchFamily="2" charset="0"/>
              </a:rPr>
              <a:t>Late March: All CBO Key Informant Interviews complete</a:t>
            </a:r>
            <a:endParaRPr lang="en-US" sz="1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1189" y="1500789"/>
            <a:ext cx="249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itchFamily="2" charset="0"/>
              </a:rPr>
              <a:t>April 5 Meeting: consensus on priorities based on analysis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9" name="Rectangular Callout 48"/>
          <p:cNvSpPr/>
          <p:nvPr/>
        </p:nvSpPr>
        <p:spPr>
          <a:xfrm rot="10800000">
            <a:off x="6743442" y="4463650"/>
            <a:ext cx="2467372" cy="895880"/>
          </a:xfrm>
          <a:prstGeom prst="wedgeRectCallout">
            <a:avLst>
              <a:gd name="adj1" fmla="val -1296"/>
              <a:gd name="adj2" fmla="val 167283"/>
            </a:avLst>
          </a:prstGeom>
          <a:solidFill>
            <a:srgbClr val="1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859624" y="4535961"/>
            <a:ext cx="2235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pitchFamily="2" charset="0"/>
              </a:rPr>
              <a:t>Early May: CBO Key Informant Interview analyses complete</a:t>
            </a:r>
            <a:endParaRPr lang="en-US" sz="14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Regional Prevention Agenda Priorities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766806"/>
            <a:ext cx="10202090" cy="414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endParaRPr lang="en-US" sz="2000" dirty="0" smtClean="0"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2 selected at last meeting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Prevent Chronic Diseases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Promote Well-Being and Prevent Mental and Substance Use Disorders</a:t>
            </a:r>
            <a:endParaRPr lang="en-US" sz="2000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NYSDOH Resources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242726"/>
            <a:ext cx="10202090" cy="4666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endParaRPr lang="en-US" sz="2000" dirty="0" smtClean="0"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County Health Indicators by Race/Ethnicity (CHIRE): </a:t>
            </a:r>
            <a:r>
              <a:rPr lang="en-US" sz="2000" dirty="0">
                <a:latin typeface="Helvetica" pitchFamily="2" charset="0"/>
                <a:hlinkClick r:id="rId3"/>
              </a:rPr>
              <a:t>https://www.health.ny.gov/statistics/community/minority/county</a:t>
            </a:r>
            <a:r>
              <a:rPr lang="en-US" sz="2000" dirty="0" smtClean="0">
                <a:latin typeface="Helvetica" pitchFamily="2" charset="0"/>
                <a:hlinkClick r:id="rId3"/>
              </a:rPr>
              <a:t>/</a:t>
            </a:r>
            <a:r>
              <a:rPr lang="en-US" sz="2000" dirty="0" smtClean="0">
                <a:latin typeface="Helvetica" pitchFamily="2" charset="0"/>
              </a:rPr>
              <a:t> </a:t>
            </a:r>
            <a:endParaRPr lang="en-US" sz="2000" dirty="0"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Leading Causes of Death dashboard: https://www.health.ny.gov/statistics/leadingcauses_death/.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Maternal and Child Health dashboard: </a:t>
            </a:r>
            <a:r>
              <a:rPr lang="en-US" sz="2000" dirty="0">
                <a:latin typeface="Helvetica" pitchFamily="2" charset="0"/>
                <a:hlinkClick r:id="rId4"/>
              </a:rPr>
              <a:t>https://</a:t>
            </a:r>
            <a:r>
              <a:rPr lang="en-US" sz="2000" dirty="0" smtClean="0">
                <a:latin typeface="Helvetica" pitchFamily="2" charset="0"/>
                <a:hlinkClick r:id="rId4"/>
              </a:rPr>
              <a:t>www.health.ny.gov/MCHdashboard</a:t>
            </a:r>
            <a:r>
              <a:rPr lang="en-US" sz="2000" dirty="0" smtClean="0">
                <a:latin typeface="Helvetica" pitchFamily="2" charset="0"/>
              </a:rPr>
              <a:t>  </a:t>
            </a:r>
            <a:endParaRPr lang="en-US" sz="2000" dirty="0"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Asthma Control Program Data Dashboard: </a:t>
            </a:r>
            <a:r>
              <a:rPr lang="en-US" sz="2000" dirty="0">
                <a:latin typeface="Helvetica" pitchFamily="2" charset="0"/>
                <a:hlinkClick r:id="rId5"/>
              </a:rPr>
              <a:t>https://</a:t>
            </a:r>
            <a:r>
              <a:rPr lang="en-US" sz="2000" dirty="0" smtClean="0">
                <a:latin typeface="Helvetica" pitchFamily="2" charset="0"/>
                <a:hlinkClick r:id="rId5"/>
              </a:rPr>
              <a:t>www.health.ny.gov/asthmadashboard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County/ZIP Code Perinatal Data Profiles: </a:t>
            </a:r>
            <a:r>
              <a:rPr lang="en-US" sz="2000" dirty="0">
                <a:latin typeface="Helvetica" pitchFamily="2" charset="0"/>
                <a:hlinkClick r:id="rId6"/>
              </a:rPr>
              <a:t>https://www.health.ny.gov/statistics/chac/perinatal</a:t>
            </a:r>
            <a:r>
              <a:rPr lang="en-US" sz="2000" dirty="0" smtClean="0">
                <a:latin typeface="Helvetica" pitchFamily="2" charset="0"/>
                <a:hlinkClick r:id="rId6"/>
              </a:rPr>
              <a:t>/</a:t>
            </a:r>
            <a:r>
              <a:rPr lang="en-US" sz="2000" dirty="0" smtClean="0">
                <a:latin typeface="Helvetica" pitchFamily="2" charset="0"/>
              </a:rPr>
              <a:t> </a:t>
            </a:r>
            <a:endParaRPr lang="en-US" sz="2000" dirty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2021 CHAS Data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242726"/>
            <a:ext cx="10202090" cy="4666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endParaRPr lang="en-US" sz="2000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Available on the LIHC website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  <a:hlinkClick r:id="rId3"/>
              </a:rPr>
              <a:t>https://</a:t>
            </a:r>
            <a:r>
              <a:rPr lang="en-US" dirty="0" smtClean="0">
                <a:latin typeface="Helvetica" pitchFamily="2" charset="0"/>
                <a:hlinkClick r:id="rId3"/>
              </a:rPr>
              <a:t>www.lihealthcollab.org/member-resources/data-resources</a:t>
            </a:r>
            <a:r>
              <a:rPr lang="en-US" dirty="0" smtClean="0">
                <a:latin typeface="Helvetica" pitchFamily="2" charset="0"/>
              </a:rPr>
              <a:t> </a:t>
            </a:r>
            <a:endParaRPr lang="en-US" sz="2000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Key Informant Interview Analysis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471552"/>
            <a:ext cx="10202090" cy="443716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 dirty="0" smtClean="0">
              <a:solidFill>
                <a:srgbClr val="FF0000"/>
              </a:solidFill>
              <a:latin typeface="Helvetica" pitchFamily="2" charset="0"/>
            </a:endParaRPr>
          </a:p>
          <a:p>
            <a:pPr algn="l"/>
            <a:endParaRPr lang="en-US" sz="1800" dirty="0" smtClean="0">
              <a:latin typeface="Helvetica" pitchFamily="2" charset="0"/>
            </a:endParaRPr>
          </a:p>
          <a:p>
            <a:pPr algn="l"/>
            <a:endParaRPr lang="en-US" sz="1800" dirty="0" smtClean="0">
              <a:latin typeface="Helvetica" pitchFamily="2" charset="0"/>
            </a:endParaRPr>
          </a:p>
          <a:p>
            <a:pPr algn="l"/>
            <a:endParaRPr lang="en-US" sz="1800" dirty="0">
              <a:latin typeface="Helvetica" pitchFamily="2" charset="0"/>
            </a:endParaRPr>
          </a:p>
          <a:p>
            <a:pPr algn="l"/>
            <a:endParaRPr lang="en-US" sz="1800" dirty="0" smtClean="0">
              <a:latin typeface="Helvetica" pitchFamily="2" charset="0"/>
            </a:endParaRPr>
          </a:p>
          <a:p>
            <a:pPr algn="l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950819" y="1396614"/>
            <a:ext cx="10202090" cy="39415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 dirty="0" smtClean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103219" y="1549014"/>
            <a:ext cx="10202090" cy="39415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 dirty="0" smtClean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950819" y="2104500"/>
            <a:ext cx="10202090" cy="380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Helvetica" pitchFamily="2" charset="0"/>
            </a:endParaRPr>
          </a:p>
          <a:p>
            <a:pPr algn="l"/>
            <a:endParaRPr lang="en-US" dirty="0" smtClean="0"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</a:rPr>
              <a:t>Introducing Michael Pape, Stony Brook University MPH Student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4B98D4-1271-4537-9B86-194966A79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19" y="1116425"/>
            <a:ext cx="10614561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Community-Based Organization Key Informant Interview </a:t>
            </a:r>
            <a:b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Trebuchet MS" panose="020B0603020202020204" pitchFamily="34" charset="0"/>
              </a:rPr>
              <a:t>Qualitative Analysis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821F5B-12E4-4D33-AB17-BD8E1B9C6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4063" y="4672939"/>
            <a:ext cx="6776852" cy="840179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Michael Pape</a:t>
            </a:r>
          </a:p>
          <a:p>
            <a:pPr algn="r"/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0114FE-3803-4F12-A4AC-DB40DDC58B2E}"/>
              </a:ext>
            </a:extLst>
          </p:cNvPr>
          <p:cNvSpPr txBox="1"/>
          <p:nvPr/>
        </p:nvSpPr>
        <p:spPr>
          <a:xfrm>
            <a:off x="8755082" y="5093029"/>
            <a:ext cx="348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Stony Brook University | MPH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4B0EC3-B611-4228-AFB4-D8F34A1C2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133585"/>
            <a:ext cx="2047240" cy="77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68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10908</TotalTime>
  <Words>1373</Words>
  <Application>Microsoft Office PowerPoint</Application>
  <PresentationFormat>Widescreen</PresentationFormat>
  <Paragraphs>196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Times New Roman</vt:lpstr>
      <vt:lpstr>ＭＳ Ｐゴシック</vt:lpstr>
      <vt:lpstr>Arial</vt:lpstr>
      <vt:lpstr>Montserrat</vt:lpstr>
      <vt:lpstr>Calibri Light</vt:lpstr>
      <vt:lpstr>Trebuchet MS</vt:lpstr>
      <vt:lpstr>Helvetica</vt:lpstr>
      <vt:lpstr>Wingdings</vt:lpstr>
      <vt:lpstr>Calibri</vt:lpstr>
      <vt:lpstr>Courier New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Community-Based Organization Key Informant Interview  Qualitative Analysis Presentation</vt:lpstr>
      <vt:lpstr>Introduction and Background</vt:lpstr>
      <vt:lpstr>Purpose Statement and Research Question</vt:lpstr>
      <vt:lpstr>Methodology</vt:lpstr>
      <vt:lpstr>Interview Process</vt:lpstr>
      <vt:lpstr>Interview Content</vt:lpstr>
      <vt:lpstr>Results</vt:lpstr>
      <vt:lpstr>Discussion, Experience and Reflection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411</cp:revision>
  <dcterms:created xsi:type="dcterms:W3CDTF">2018-02-13T19:49:59Z</dcterms:created>
  <dcterms:modified xsi:type="dcterms:W3CDTF">2022-05-03T16:02:41Z</dcterms:modified>
</cp:coreProperties>
</file>